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57" r:id="rId3"/>
    <p:sldId id="265" r:id="rId4"/>
    <p:sldId id="266" r:id="rId5"/>
    <p:sldId id="280" r:id="rId6"/>
    <p:sldId id="28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279" r:id="rId16"/>
    <p:sldId id="273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/>
    <p:restoredTop sz="96327"/>
  </p:normalViewPr>
  <p:slideViewPr>
    <p:cSldViewPr snapToGrid="0" snapToObjects="1">
      <p:cViewPr>
        <p:scale>
          <a:sx n="87" d="100"/>
          <a:sy n="87" d="100"/>
        </p:scale>
        <p:origin x="1256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8ABE3C1-DBE1-495D-B57B-2849774B866A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21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947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478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75824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178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040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439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085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556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961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7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951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57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25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2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757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2388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2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video" Target="../media/media1.mp4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sv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6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sv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6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D77A-A2A7-FC4E-83D5-9C6A494DA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5347" y="2988391"/>
            <a:ext cx="4848803" cy="1013068"/>
          </a:xfrm>
        </p:spPr>
        <p:txBody>
          <a:bodyPr>
            <a:normAutofit/>
          </a:bodyPr>
          <a:lstStyle/>
          <a:p>
            <a:r>
              <a:rPr lang="en-US" sz="6000" i="1" cap="none" dirty="0">
                <a:latin typeface="Century Gothic" panose="020B0502020202020204" pitchFamily="34" charset="0"/>
              </a:rPr>
              <a:t>SilentNikka</a:t>
            </a:r>
            <a:endParaRPr lang="en-US" i="1" cap="none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36A64-882E-B14D-8175-6E235558CE1B}"/>
              </a:ext>
            </a:extLst>
          </p:cNvPr>
          <p:cNvSpPr txBox="1"/>
          <p:nvPr/>
        </p:nvSpPr>
        <p:spPr>
          <a:xfrm rot="21344619">
            <a:off x="4841100" y="4832539"/>
            <a:ext cx="66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thelas" panose="02000503000000020003" pitchFamily="2" charset="77"/>
              </a:rPr>
              <a:t>Lecturer, Writer, Developer &amp; YouTuber</a:t>
            </a:r>
          </a:p>
        </p:txBody>
      </p:sp>
      <p:pic>
        <p:nvPicPr>
          <p:cNvPr id="4" name="Graphic 3" descr="3d Glasses with solid fill">
            <a:extLst>
              <a:ext uri="{FF2B5EF4-FFF2-40B4-BE49-F238E27FC236}">
                <a16:creationId xmlns:a16="http://schemas.microsoft.com/office/drawing/2014/main" id="{E14D25C8-971B-9546-A3AB-97530C33C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858" y="5143483"/>
            <a:ext cx="914400" cy="914400"/>
          </a:xfrm>
          <a:prstGeom prst="rect">
            <a:avLst/>
          </a:prstGeom>
        </p:spPr>
      </p:pic>
      <p:pic>
        <p:nvPicPr>
          <p:cNvPr id="7" name="Graphic 6" descr="Alien Face outline">
            <a:extLst>
              <a:ext uri="{FF2B5EF4-FFF2-40B4-BE49-F238E27FC236}">
                <a16:creationId xmlns:a16="http://schemas.microsoft.com/office/drawing/2014/main" id="{6F58BC5D-6C9E-D449-BE37-F5A9CFB64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0414" y="3642446"/>
            <a:ext cx="718025" cy="718025"/>
          </a:xfrm>
          <a:prstGeom prst="rect">
            <a:avLst/>
          </a:prstGeom>
        </p:spPr>
      </p:pic>
      <p:pic>
        <p:nvPicPr>
          <p:cNvPr id="9" name="Graphic 8" descr="Ant with solid fill">
            <a:extLst>
              <a:ext uri="{FF2B5EF4-FFF2-40B4-BE49-F238E27FC236}">
                <a16:creationId xmlns:a16="http://schemas.microsoft.com/office/drawing/2014/main" id="{F5F693B0-4E34-3C44-992F-0E3ECD4D8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8147" y="3561330"/>
            <a:ext cx="914400" cy="914400"/>
          </a:xfrm>
          <a:prstGeom prst="rect">
            <a:avLst/>
          </a:prstGeom>
        </p:spPr>
      </p:pic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CA07290F-4E4B-154C-9AB7-2FF8787FE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4150" y="2811890"/>
            <a:ext cx="718025" cy="718025"/>
          </a:xfrm>
          <a:prstGeom prst="rect">
            <a:avLst/>
          </a:prstGeom>
        </p:spPr>
      </p:pic>
      <p:pic>
        <p:nvPicPr>
          <p:cNvPr id="15" name="Graphic 14" descr="Cowboy male with solid fill">
            <a:extLst>
              <a:ext uri="{FF2B5EF4-FFF2-40B4-BE49-F238E27FC236}">
                <a16:creationId xmlns:a16="http://schemas.microsoft.com/office/drawing/2014/main" id="{37FD2753-4C1C-E14E-AE93-BA81F5BB0A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0947" y="4950001"/>
            <a:ext cx="914400" cy="9144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AAF867-9A11-5646-A3D5-37C6FD80A655}"/>
              </a:ext>
            </a:extLst>
          </p:cNvPr>
          <p:cNvSpPr txBox="1">
            <a:spLocks/>
          </p:cNvSpPr>
          <p:nvPr/>
        </p:nvSpPr>
        <p:spPr>
          <a:xfrm rot="21292545">
            <a:off x="65880" y="165499"/>
            <a:ext cx="10792189" cy="1958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i="1" cap="none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Bulletproof- Frontend Developer Interview KIT</a:t>
            </a:r>
          </a:p>
        </p:txBody>
      </p:sp>
      <p:pic>
        <p:nvPicPr>
          <p:cNvPr id="18" name="Graphic 17" descr="Bullseye with solid fill">
            <a:extLst>
              <a:ext uri="{FF2B5EF4-FFF2-40B4-BE49-F238E27FC236}">
                <a16:creationId xmlns:a16="http://schemas.microsoft.com/office/drawing/2014/main" id="{F838BC2E-8BE6-524F-AFB4-D3AF8A63A7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049" y="1651682"/>
            <a:ext cx="1722073" cy="1722073"/>
          </a:xfrm>
          <a:prstGeom prst="rect">
            <a:avLst/>
          </a:prstGeom>
        </p:spPr>
      </p:pic>
      <p:pic>
        <p:nvPicPr>
          <p:cNvPr id="20" name="Graphic 19" descr="Comet with solid fill">
            <a:extLst>
              <a:ext uri="{FF2B5EF4-FFF2-40B4-BE49-F238E27FC236}">
                <a16:creationId xmlns:a16="http://schemas.microsoft.com/office/drawing/2014/main" id="{4B8117E5-CFC9-C945-A67E-C975EE2FC9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16921" y="1127059"/>
            <a:ext cx="1645053" cy="1645053"/>
          </a:xfrm>
          <a:prstGeom prst="rect">
            <a:avLst/>
          </a:prstGeom>
        </p:spPr>
      </p:pic>
      <p:pic>
        <p:nvPicPr>
          <p:cNvPr id="22" name="Graphic 21" descr="Exponential Graph with solid fill">
            <a:extLst>
              <a:ext uri="{FF2B5EF4-FFF2-40B4-BE49-F238E27FC236}">
                <a16:creationId xmlns:a16="http://schemas.microsoft.com/office/drawing/2014/main" id="{BF63F3CA-5891-3845-A091-AE0D24ED24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79974" y="1652267"/>
            <a:ext cx="1184840" cy="914400"/>
          </a:xfrm>
          <a:prstGeom prst="rect">
            <a:avLst/>
          </a:prstGeom>
        </p:spPr>
      </p:pic>
      <p:pic>
        <p:nvPicPr>
          <p:cNvPr id="24" name="Video 23" title="최고의 금메달">
            <a:hlinkClick r:id="" action="ppaction://media"/>
            <a:extLst>
              <a:ext uri="{FF2B5EF4-FFF2-40B4-BE49-F238E27FC236}">
                <a16:creationId xmlns:a16="http://schemas.microsoft.com/office/drawing/2014/main" id="{57ABBAFA-B2F6-DD4F-AA4C-45C85927B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2677" y="3283387"/>
            <a:ext cx="3244645" cy="18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3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B11FD2-166D-4A4F-9F34-60CD586ED33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01006302"/>
              </p:ext>
            </p:extLst>
          </p:nvPr>
        </p:nvGraphicFramePr>
        <p:xfrm>
          <a:off x="683625" y="3054507"/>
          <a:ext cx="10397125" cy="2516842"/>
        </p:xfrm>
        <a:graphic>
          <a:graphicData uri="http://schemas.openxmlformats.org/drawingml/2006/table">
            <a:tbl>
              <a:tblPr/>
              <a:tblGrid>
                <a:gridCol w="10397125">
                  <a:extLst>
                    <a:ext uri="{9D8B030D-6E8A-4147-A177-3AD203B41FA5}">
                      <a16:colId xmlns:a16="http://schemas.microsoft.com/office/drawing/2014/main" val="3748422922"/>
                    </a:ext>
                  </a:extLst>
                </a:gridCol>
              </a:tblGrid>
              <a:tr h="2516842">
                <a:tc>
                  <a:txBody>
                    <a:bodyPr/>
                    <a:lstStyle/>
                    <a:p>
                      <a:pPr algn="l" fontAlgn="t"/>
                      <a:b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Compression, Caching / CDN / Expirations, HTTP Headers, JS Profiling (CPU/MEM), HTTP2, Universal View State, Perf Analysis / Log monitoring tools</a:t>
                      </a:r>
                      <a:b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perf testing: lighthouse, </a:t>
                      </a:r>
                      <a:r>
                        <a:rPr lang="en-IN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webpagetests</a:t>
                      </a: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Awareness of metrices like TTFB, TTI and their possible high no. causes</a:t>
                      </a:r>
                      <a:endParaRPr lang="en-IN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1" marR="9281" marT="928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935621"/>
                  </a:ext>
                </a:extLst>
              </a:tr>
            </a:tbl>
          </a:graphicData>
        </a:graphic>
      </p:graphicFrame>
      <p:pic>
        <p:nvPicPr>
          <p:cNvPr id="6" name="Video 5" title="산에 오르는 두 명의 사람">
            <a:hlinkClick r:id="" action="ppaction://media"/>
            <a:extLst>
              <a:ext uri="{FF2B5EF4-FFF2-40B4-BE49-F238E27FC236}">
                <a16:creationId xmlns:a16="http://schemas.microsoft.com/office/drawing/2014/main" id="{04206AF2-FC70-2D41-96AA-765FB4A37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32736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9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r>
              <a:rPr lang="en-US" dirty="0"/>
              <a:t>Security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2490D39-0F21-0A4A-B501-E42967B882B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70204515"/>
              </p:ext>
            </p:extLst>
          </p:nvPr>
        </p:nvGraphicFramePr>
        <p:xfrm>
          <a:off x="685557" y="1942845"/>
          <a:ext cx="10394950" cy="2142881"/>
        </p:xfrm>
        <a:graphic>
          <a:graphicData uri="http://schemas.openxmlformats.org/drawingml/2006/table">
            <a:tbl>
              <a:tblPr/>
              <a:tblGrid>
                <a:gridCol w="10394950">
                  <a:extLst>
                    <a:ext uri="{9D8B030D-6E8A-4147-A177-3AD203B41FA5}">
                      <a16:colId xmlns:a16="http://schemas.microsoft.com/office/drawing/2014/main" val="4033904158"/>
                    </a:ext>
                  </a:extLst>
                </a:gridCol>
              </a:tblGrid>
              <a:tr h="2039220">
                <a:tc>
                  <a:txBody>
                    <a:bodyPr/>
                    <a:lstStyle/>
                    <a:p>
                      <a:pPr algn="l" fontAlgn="t"/>
                      <a:r>
                        <a:rPr lang="en-IN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SECURITY</a:t>
                      </a: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SSL/TLS, CORS, XSS, CSRF, Access / Refresh Tokens / Encryptions, Validations / Encoding, HTTP Cookies / Sec. Headers, Sessions / Authentication / Authorization / protect user data, RBAC, ABAC</a:t>
                      </a:r>
                      <a:b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1" marR="9281" marT="928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5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33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r>
              <a:rPr lang="en-US" dirty="0"/>
              <a:t>Accessibility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2490D39-0F21-0A4A-B501-E42967B882B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33465730"/>
              </p:ext>
            </p:extLst>
          </p:nvPr>
        </p:nvGraphicFramePr>
        <p:xfrm>
          <a:off x="685557" y="1942845"/>
          <a:ext cx="10394950" cy="2569845"/>
        </p:xfrm>
        <a:graphic>
          <a:graphicData uri="http://schemas.openxmlformats.org/drawingml/2006/table">
            <a:tbl>
              <a:tblPr/>
              <a:tblGrid>
                <a:gridCol w="10394950">
                  <a:extLst>
                    <a:ext uri="{9D8B030D-6E8A-4147-A177-3AD203B41FA5}">
                      <a16:colId xmlns:a16="http://schemas.microsoft.com/office/drawing/2014/main" val="4033904158"/>
                    </a:ext>
                  </a:extLst>
                </a:gridCol>
              </a:tblGrid>
              <a:tr h="2039220">
                <a:tc>
                  <a:txBody>
                    <a:bodyPr/>
                    <a:lstStyle/>
                    <a:p>
                      <a:pPr algn="l" fontAlgn="t"/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Understands A/ AA / AAA accessibility guidelines and write code adhering to meet the accessibility benchmarks, , Has a fair understanding to make dynamic content accessible with ARIA, Uses enhanced techniques to meet accessibility standards viz: skip navigation, no </a:t>
                      </a:r>
                      <a:r>
                        <a:rPr lang="en-IN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js</a:t>
                      </a: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etc. Creating </a:t>
                      </a:r>
                      <a:r>
                        <a:rPr lang="en-IN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accesible</a:t>
                      </a: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forms, content and best practices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5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043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r>
              <a:rPr lang="en-US" dirty="0"/>
              <a:t>Tooling, bundling, logging </a:t>
            </a:r>
            <a:r>
              <a:rPr lang="en-US" dirty="0" err="1"/>
              <a:t>etc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FA3BB0-B987-F344-A054-C1BCA4F4BB2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88131899"/>
              </p:ext>
            </p:extLst>
          </p:nvPr>
        </p:nvGraphicFramePr>
        <p:xfrm>
          <a:off x="685800" y="1445342"/>
          <a:ext cx="10394950" cy="3363165"/>
        </p:xfrm>
        <a:graphic>
          <a:graphicData uri="http://schemas.openxmlformats.org/drawingml/2006/table">
            <a:tbl>
              <a:tblPr/>
              <a:tblGrid>
                <a:gridCol w="10394950">
                  <a:extLst>
                    <a:ext uri="{9D8B030D-6E8A-4147-A177-3AD203B41FA5}">
                      <a16:colId xmlns:a16="http://schemas.microsoft.com/office/drawing/2014/main" val="116532186"/>
                    </a:ext>
                  </a:extLst>
                </a:gridCol>
              </a:tblGrid>
              <a:tr h="336316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Gulp/Grunt - create tasks / custom scripts,  Webpack / Parcel / Rollup - config from-ground setup, Code Splitting, Loaders and plugins, Understands GIT hooks and can use them. - Code bundling/minification/production ready assets using Webpack etc,  Test Case runners. Docker, Vagrant and the differences.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integrate plugins like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sitespeed.io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ensure performance related checks on the pages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Logging Standards: Can customize logging framework to extend to create own formats with additional data like session id, hostname for log statements.</a:t>
                      </a:r>
                    </a:p>
                  </a:txBody>
                  <a:tcPr marL="9281" marR="9281" marT="928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233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8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r>
              <a:rPr lang="en-US" dirty="0"/>
              <a:t>Make you stand at TOP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0652716-BD50-3840-8F5C-A46FD44E3FC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23443281"/>
              </p:ext>
            </p:extLst>
          </p:nvPr>
        </p:nvGraphicFramePr>
        <p:xfrm>
          <a:off x="683625" y="1358442"/>
          <a:ext cx="10396883" cy="3639689"/>
        </p:xfrm>
        <a:graphic>
          <a:graphicData uri="http://schemas.openxmlformats.org/drawingml/2006/table">
            <a:tbl>
              <a:tblPr/>
              <a:tblGrid>
                <a:gridCol w="10396883">
                  <a:extLst>
                    <a:ext uri="{9D8B030D-6E8A-4147-A177-3AD203B41FA5}">
                      <a16:colId xmlns:a16="http://schemas.microsoft.com/office/drawing/2014/main" val="1834073564"/>
                    </a:ext>
                  </a:extLst>
                </a:gridCol>
              </a:tblGrid>
              <a:tr h="115955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understanding of top-down / bottom-up approaches and how estimations are refined over time, WBS / Poker. Planning for tracks etc</a:t>
                      </a:r>
                    </a:p>
                  </a:txBody>
                  <a:tcPr marL="9281" marR="9281" marT="928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01493"/>
                  </a:ext>
                </a:extLst>
              </a:tr>
              <a:tr h="1739333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communication skills. Focus on clarity in terms of communicating thoughts. Able to articulate approach and document the architecture and requirements if needed.</a:t>
                      </a:r>
                    </a:p>
                  </a:txBody>
                  <a:tcPr marL="9281" marR="9281" marT="928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710671"/>
                  </a:ext>
                </a:extLst>
              </a:tr>
              <a:tr h="602968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keenness to learn - with examples on the latest tech. Role models and tech follower off…</a:t>
                      </a:r>
                    </a:p>
                  </a:txBody>
                  <a:tcPr marL="9281" marR="9281" marT="928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00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52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2C44A-084B-C148-AF3B-B425C232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7020983" y="1131362"/>
            <a:ext cx="3687528" cy="12756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8000" dirty="0"/>
            </a:br>
            <a:br>
              <a:rPr lang="en-US" sz="8000" dirty="0"/>
            </a:br>
            <a:r>
              <a:rPr lang="en-US" sz="8000" dirty="0"/>
              <a:t>Can you Kill It?</a:t>
            </a:r>
          </a:p>
        </p:txBody>
      </p:sp>
      <p:pic>
        <p:nvPicPr>
          <p:cNvPr id="5" name="Graphic 4" descr="Fencing with solid fill">
            <a:extLst>
              <a:ext uri="{FF2B5EF4-FFF2-40B4-BE49-F238E27FC236}">
                <a16:creationId xmlns:a16="http://schemas.microsoft.com/office/drawing/2014/main" id="{9CE854D4-B380-C64E-85A6-B7F7CDC23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20000">
            <a:off x="8496238" y="2139681"/>
            <a:ext cx="1998833" cy="1998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CEEE37-8B77-7F44-B2BF-FF3B25301219}"/>
              </a:ext>
            </a:extLst>
          </p:cNvPr>
          <p:cNvSpPr txBox="1"/>
          <p:nvPr/>
        </p:nvSpPr>
        <p:spPr>
          <a:xfrm rot="21395209">
            <a:off x="267842" y="4595842"/>
            <a:ext cx="10286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Subscribe &amp; like ?</a:t>
            </a:r>
          </a:p>
        </p:txBody>
      </p:sp>
      <p:pic>
        <p:nvPicPr>
          <p:cNvPr id="8" name="Video 7" title="박수치는 침팬지">
            <a:hlinkClick r:id="" action="ppaction://media"/>
            <a:extLst>
              <a:ext uri="{FF2B5EF4-FFF2-40B4-BE49-F238E27FC236}">
                <a16:creationId xmlns:a16="http://schemas.microsoft.com/office/drawing/2014/main" id="{C71401D1-B697-9F4A-B57B-87015B2D81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21428252">
            <a:off x="214886" y="390201"/>
            <a:ext cx="7288022" cy="40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0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2BA-8584-F442-9CE7-004EBB22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758" y="966018"/>
            <a:ext cx="5862483" cy="3443748"/>
          </a:xfrm>
        </p:spPr>
        <p:txBody>
          <a:bodyPr>
            <a:normAutofit/>
          </a:bodyPr>
          <a:lstStyle/>
          <a:p>
            <a:r>
              <a:rPr lang="en-US" sz="166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361405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" y="542740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B67FA3-2A33-4141-BB4F-50DEFEA34E3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55549961"/>
              </p:ext>
            </p:extLst>
          </p:nvPr>
        </p:nvGraphicFramePr>
        <p:xfrm>
          <a:off x="108437" y="149074"/>
          <a:ext cx="11498543" cy="5302842"/>
        </p:xfrm>
        <a:graphic>
          <a:graphicData uri="http://schemas.openxmlformats.org/drawingml/2006/table">
            <a:tbl>
              <a:tblPr/>
              <a:tblGrid>
                <a:gridCol w="3179844">
                  <a:extLst>
                    <a:ext uri="{9D8B030D-6E8A-4147-A177-3AD203B41FA5}">
                      <a16:colId xmlns:a16="http://schemas.microsoft.com/office/drawing/2014/main" val="3962471751"/>
                    </a:ext>
                  </a:extLst>
                </a:gridCol>
                <a:gridCol w="8318699">
                  <a:extLst>
                    <a:ext uri="{9D8B030D-6E8A-4147-A177-3AD203B41FA5}">
                      <a16:colId xmlns:a16="http://schemas.microsoft.com/office/drawing/2014/main" val="1466354153"/>
                    </a:ext>
                  </a:extLst>
                </a:gridCol>
              </a:tblGrid>
              <a:tr h="364261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POV in how is react different from other similar libraries.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JSX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JSX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transpilation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 ES5/6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VDom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React's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Diffing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Algorithim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Reconciliation and how DOM is updated.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Handling Events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14255"/>
                  </a:ext>
                </a:extLst>
              </a:tr>
              <a:tr h="1635717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Lifecycle methods and Hooks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 lifecycle methods and POV on Hooks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useEffect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is different from lifecycle methods ?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Hooks like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useEffect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useState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useReducer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useMemo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useRef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etc.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111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56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" y="542740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React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D44D1FF-0460-6249-B205-A5B1FE91D68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34561723"/>
              </p:ext>
            </p:extLst>
          </p:nvPr>
        </p:nvGraphicFramePr>
        <p:xfrm>
          <a:off x="108438" y="117475"/>
          <a:ext cx="11483794" cy="5309931"/>
        </p:xfrm>
        <a:graphic>
          <a:graphicData uri="http://schemas.openxmlformats.org/drawingml/2006/table">
            <a:tbl>
              <a:tblPr/>
              <a:tblGrid>
                <a:gridCol w="3175766">
                  <a:extLst>
                    <a:ext uri="{9D8B030D-6E8A-4147-A177-3AD203B41FA5}">
                      <a16:colId xmlns:a16="http://schemas.microsoft.com/office/drawing/2014/main" val="3039636648"/>
                    </a:ext>
                  </a:extLst>
                </a:gridCol>
                <a:gridCol w="8308028">
                  <a:extLst>
                    <a:ext uri="{9D8B030D-6E8A-4147-A177-3AD203B41FA5}">
                      <a16:colId xmlns:a16="http://schemas.microsoft.com/office/drawing/2014/main" val="2220451719"/>
                    </a:ext>
                  </a:extLst>
                </a:gridCol>
              </a:tblGrid>
              <a:tr h="3502294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Composing and Organising Components </a:t>
                      </a:r>
                    </a:p>
                  </a:txBody>
                  <a:tcPr marL="8807" marR="8807" marT="88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 component organisation techniques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Higher Order Components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Render Prop Pattern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Compound Component Pattern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Hooks 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 Initialisers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POV on how custom hooks can help in better component organisation, composition and reusability.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Isolation of component responsibilities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7" marR="8807" marT="88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627981"/>
                  </a:ext>
                </a:extLst>
              </a:tr>
              <a:tr h="1807637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 Management </a:t>
                      </a:r>
                    </a:p>
                  </a:txBody>
                  <a:tcPr marL="8807" marR="8807" marT="88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 of data in react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POV on use cases of local state, context and reducer patterns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Redux - </a:t>
                      </a: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 Redux and related sections below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7" marR="8807" marT="88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197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20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" y="542740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1ABCFEC-2749-B542-B86A-8D4C0AFA6E9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93072960"/>
              </p:ext>
            </p:extLst>
          </p:nvPr>
        </p:nvGraphicFramePr>
        <p:xfrm>
          <a:off x="108437" y="0"/>
          <a:ext cx="11498543" cy="5427406"/>
        </p:xfrm>
        <a:graphic>
          <a:graphicData uri="http://schemas.openxmlformats.org/drawingml/2006/table">
            <a:tbl>
              <a:tblPr/>
              <a:tblGrid>
                <a:gridCol w="3179844">
                  <a:extLst>
                    <a:ext uri="{9D8B030D-6E8A-4147-A177-3AD203B41FA5}">
                      <a16:colId xmlns:a16="http://schemas.microsoft.com/office/drawing/2014/main" val="4194170458"/>
                    </a:ext>
                  </a:extLst>
                </a:gridCol>
                <a:gridCol w="8318699">
                  <a:extLst>
                    <a:ext uri="{9D8B030D-6E8A-4147-A177-3AD203B41FA5}">
                      <a16:colId xmlns:a16="http://schemas.microsoft.com/office/drawing/2014/main" val="1918060949"/>
                    </a:ext>
                  </a:extLst>
                </a:gridCol>
              </a:tblGrid>
              <a:tr h="2048900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Working with Remote Data in React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 techniques to handle and manage remote data in react.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GraphQL and React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Apollo Client, graphql-hooks etc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Using react-query, useSwr etc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239498"/>
                  </a:ext>
                </a:extLst>
              </a:tr>
              <a:tr h="1394996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Routing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POV on SPA and MPA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 Router, Next Router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13317"/>
                  </a:ext>
                </a:extLst>
              </a:tr>
              <a:tr h="1983510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SSR and SSG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POV on SSR and what is typical catches when working with react on the server.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SSR without using any library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Next JS - Setup, Code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Organisation,Routing</a:t>
                      </a: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 Dynamic Routes, Pre-rendering etc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 Site Generation using Next JS, Gatsby etc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178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29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2AE6-74C0-594B-8D46-8B5A2205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464"/>
            <a:ext cx="10396882" cy="718457"/>
          </a:xfrm>
        </p:spPr>
        <p:txBody>
          <a:bodyPr>
            <a:noAutofit/>
          </a:bodyPr>
          <a:lstStyle/>
          <a:p>
            <a:r>
              <a:rPr lang="en-US" sz="3200" dirty="0"/>
              <a:t>Content : The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7D4E-C364-2046-979C-35DE07876E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710294"/>
            <a:ext cx="10394707" cy="4664292"/>
          </a:xfrm>
        </p:spPr>
        <p:txBody>
          <a:bodyPr>
            <a:normAutofit fontScale="92500" lnSpcReduction="10000"/>
          </a:bodyPr>
          <a:lstStyle/>
          <a:p>
            <a:r>
              <a:rPr lang="en-US" sz="2800" cap="none" dirty="0">
                <a:latin typeface="Century Gothic" panose="020B0502020202020204" pitchFamily="34" charset="0"/>
              </a:rPr>
              <a:t>HTML &amp; CSS</a:t>
            </a:r>
          </a:p>
          <a:p>
            <a:r>
              <a:rPr lang="en-US" sz="2800" cap="none" dirty="0">
                <a:latin typeface="Century Gothic" panose="020B0502020202020204" pitchFamily="34" charset="0"/>
              </a:rPr>
              <a:t>OOJS</a:t>
            </a:r>
          </a:p>
          <a:p>
            <a:r>
              <a:rPr lang="en-US" sz="2800" cap="none" dirty="0">
                <a:latin typeface="Century Gothic" panose="020B0502020202020204" pitchFamily="34" charset="0"/>
              </a:rPr>
              <a:t>Functional JS</a:t>
            </a:r>
          </a:p>
          <a:p>
            <a:r>
              <a:rPr lang="en-US" sz="2800" cap="none" dirty="0">
                <a:latin typeface="Century Gothic" panose="020B0502020202020204" pitchFamily="34" charset="0"/>
              </a:rPr>
              <a:t>Performance</a:t>
            </a:r>
          </a:p>
          <a:p>
            <a:r>
              <a:rPr lang="en-US" sz="2800" cap="none" dirty="0">
                <a:latin typeface="Century Gothic" panose="020B0502020202020204" pitchFamily="34" charset="0"/>
              </a:rPr>
              <a:t>Security</a:t>
            </a:r>
          </a:p>
          <a:p>
            <a:r>
              <a:rPr lang="en-US" sz="2800" cap="none" dirty="0">
                <a:latin typeface="Century Gothic" panose="020B0502020202020204" pitchFamily="34" charset="0"/>
              </a:rPr>
              <a:t>Accessibility</a:t>
            </a:r>
          </a:p>
          <a:p>
            <a:r>
              <a:rPr lang="en-US" sz="2800" cap="none" dirty="0">
                <a:latin typeface="Century Gothic" panose="020B0502020202020204" pitchFamily="34" charset="0"/>
              </a:rPr>
              <a:t>And Things - To make you stand at top</a:t>
            </a:r>
          </a:p>
          <a:p>
            <a:r>
              <a:rPr lang="en-US" sz="2800" cap="none" dirty="0">
                <a:latin typeface="Century Gothic" panose="020B0502020202020204" pitchFamily="34" charset="0"/>
              </a:rPr>
              <a:t>BONUS</a:t>
            </a:r>
          </a:p>
        </p:txBody>
      </p:sp>
      <p:pic>
        <p:nvPicPr>
          <p:cNvPr id="5" name="Graphic 4" descr="First aid kit with solid fill">
            <a:extLst>
              <a:ext uri="{FF2B5EF4-FFF2-40B4-BE49-F238E27FC236}">
                <a16:creationId xmlns:a16="http://schemas.microsoft.com/office/drawing/2014/main" id="{181F52F2-D433-7342-96DB-856FA4136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9909" y="4592921"/>
            <a:ext cx="914400" cy="914400"/>
          </a:xfrm>
          <a:prstGeom prst="rect">
            <a:avLst/>
          </a:prstGeom>
        </p:spPr>
      </p:pic>
      <p:pic>
        <p:nvPicPr>
          <p:cNvPr id="9" name="Video 8" title="애니메이션 깜박이는 눈">
            <a:hlinkClick r:id="" action="ppaction://media"/>
            <a:extLst>
              <a:ext uri="{FF2B5EF4-FFF2-40B4-BE49-F238E27FC236}">
                <a16:creationId xmlns:a16="http://schemas.microsoft.com/office/drawing/2014/main" id="{241D3F6D-2AC1-094C-B9A5-A987C6231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7251" y="122464"/>
            <a:ext cx="6948948" cy="39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" y="542740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React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0F62682-2B5B-5E41-A305-EA7AB195EB3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26892166"/>
              </p:ext>
            </p:extLst>
          </p:nvPr>
        </p:nvGraphicFramePr>
        <p:xfrm>
          <a:off x="108438" y="102867"/>
          <a:ext cx="11498543" cy="5436991"/>
        </p:xfrm>
        <a:graphic>
          <a:graphicData uri="http://schemas.openxmlformats.org/drawingml/2006/table">
            <a:tbl>
              <a:tblPr/>
              <a:tblGrid>
                <a:gridCol w="3179844">
                  <a:extLst>
                    <a:ext uri="{9D8B030D-6E8A-4147-A177-3AD203B41FA5}">
                      <a16:colId xmlns:a16="http://schemas.microsoft.com/office/drawing/2014/main" val="3766521675"/>
                    </a:ext>
                  </a:extLst>
                </a:gridCol>
                <a:gridCol w="8318699">
                  <a:extLst>
                    <a:ext uri="{9D8B030D-6E8A-4147-A177-3AD203B41FA5}">
                      <a16:colId xmlns:a16="http://schemas.microsoft.com/office/drawing/2014/main" val="1709559266"/>
                    </a:ext>
                  </a:extLst>
                </a:gridCol>
              </a:tblGrid>
              <a:tr h="597092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Organising and managing component styles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different style organisation techniques like CSS Modules, Inline CSS, Styled components etc work with React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353686"/>
                  </a:ext>
                </a:extLst>
              </a:tr>
              <a:tr h="852019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and Integration testing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806508"/>
                  </a:ext>
                </a:extLst>
              </a:tr>
              <a:tr h="1189277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Tooling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Linting &amp;  code formatting (Prettier, eslint etc)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(Jest, react-testing-lib, enzyme etc)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 tools (Webpack, Rollup, Parcel etc)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124819"/>
                  </a:ext>
                </a:extLst>
              </a:tr>
              <a:tr h="302689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Handling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Boundries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54518"/>
                  </a:ext>
                </a:extLst>
              </a:tr>
              <a:tr h="302689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Splitting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 Suspense and Lazy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913748"/>
                  </a:ext>
                </a:extLst>
              </a:tr>
              <a:tr h="891495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Checking and handling props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Proptypes</a:t>
                      </a: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Flow, TS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Props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805597"/>
                  </a:ext>
                </a:extLst>
              </a:tr>
              <a:tr h="1189277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 Component Performance</a:t>
                      </a: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Monitoring and avoiding re-renders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 debugging using react and chrome developer tools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9" marR="8579" marT="85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48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34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" y="542740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59304C-B17F-9244-8E2F-DA7F046B3AD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41065575"/>
              </p:ext>
            </p:extLst>
          </p:nvPr>
        </p:nvGraphicFramePr>
        <p:xfrm>
          <a:off x="108438" y="148672"/>
          <a:ext cx="11483794" cy="5301172"/>
        </p:xfrm>
        <a:graphic>
          <a:graphicData uri="http://schemas.openxmlformats.org/drawingml/2006/table">
            <a:tbl>
              <a:tblPr/>
              <a:tblGrid>
                <a:gridCol w="3175765">
                  <a:extLst>
                    <a:ext uri="{9D8B030D-6E8A-4147-A177-3AD203B41FA5}">
                      <a16:colId xmlns:a16="http://schemas.microsoft.com/office/drawing/2014/main" val="2534189994"/>
                    </a:ext>
                  </a:extLst>
                </a:gridCol>
                <a:gridCol w="8308029">
                  <a:extLst>
                    <a:ext uri="{9D8B030D-6E8A-4147-A177-3AD203B41FA5}">
                      <a16:colId xmlns:a16="http://schemas.microsoft.com/office/drawing/2014/main" val="1396961892"/>
                    </a:ext>
                  </a:extLst>
                </a:gridCol>
              </a:tblGrid>
              <a:tr h="1084367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Production Code best practices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Using React's Prod Build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Splitting Vendor files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Babel and its role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53686"/>
                  </a:ext>
                </a:extLst>
              </a:tr>
              <a:tr h="4194367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 management libraries and their ecosystem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POV on different state management libraries and their decreasing need.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REDUX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redux works ?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Actions, reducers and Store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 of middleware in redux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Handling Side effects - Saga,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Thunk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/ Container Patterns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Re-select library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493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005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2BA-8584-F442-9CE7-004EBB22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295" y="966018"/>
            <a:ext cx="7493409" cy="3443748"/>
          </a:xfrm>
        </p:spPr>
        <p:txBody>
          <a:bodyPr>
            <a:normAutofit fontScale="90000"/>
          </a:bodyPr>
          <a:lstStyle/>
          <a:p>
            <a:r>
              <a:rPr lang="en-US" sz="16600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371646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" y="542740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7704CC6-B67F-F64E-B401-7A0BF41DD53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56045039"/>
              </p:ext>
            </p:extLst>
          </p:nvPr>
        </p:nvGraphicFramePr>
        <p:xfrm>
          <a:off x="108438" y="117475"/>
          <a:ext cx="11498543" cy="5309931"/>
        </p:xfrm>
        <a:graphic>
          <a:graphicData uri="http://schemas.openxmlformats.org/drawingml/2006/table">
            <a:tbl>
              <a:tblPr/>
              <a:tblGrid>
                <a:gridCol w="3313188">
                  <a:extLst>
                    <a:ext uri="{9D8B030D-6E8A-4147-A177-3AD203B41FA5}">
                      <a16:colId xmlns:a16="http://schemas.microsoft.com/office/drawing/2014/main" val="2231746633"/>
                    </a:ext>
                  </a:extLst>
                </a:gridCol>
                <a:gridCol w="8185355">
                  <a:extLst>
                    <a:ext uri="{9D8B030D-6E8A-4147-A177-3AD203B41FA5}">
                      <a16:colId xmlns:a16="http://schemas.microsoft.com/office/drawing/2014/main" val="2322083230"/>
                    </a:ext>
                  </a:extLst>
                </a:gridCol>
              </a:tblGrid>
              <a:tr h="624697">
                <a:tc>
                  <a:txBody>
                    <a:bodyPr/>
                    <a:lstStyle/>
                    <a:p>
                      <a:pPr algn="l" fontAlgn="t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TypeScript</a:t>
                      </a:r>
                    </a:p>
                  </a:txBody>
                  <a:tcPr marL="9131" marR="9131" marT="913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Using types, classes, interfaces, generics.</a:t>
                      </a:r>
                    </a:p>
                  </a:txBody>
                  <a:tcPr marL="9131" marR="9131" marT="91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44025"/>
                  </a:ext>
                </a:extLst>
              </a:tr>
              <a:tr h="2498792">
                <a:tc>
                  <a:txBody>
                    <a:bodyPr/>
                    <a:lstStyle/>
                    <a:p>
                      <a:pPr algn="l" fontAlgn="t"/>
                      <a:r>
                        <a:rPr lang="en-IN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Components</a:t>
                      </a:r>
                    </a:p>
                  </a:txBody>
                  <a:tcPr marL="9131" marR="9131" marT="913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Creating custom components, Splitting an application into components</a:t>
                      </a:r>
                      <a:br>
                        <a:rPr lang="en-I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 encapsulation</a:t>
                      </a:r>
                      <a:br>
                        <a:rPr lang="en-I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ViewChild</a:t>
                      </a:r>
                      <a:br>
                        <a:rPr lang="en-I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lifecycle &amp; lifecycle hooks</a:t>
                      </a:r>
                    </a:p>
                  </a:txBody>
                  <a:tcPr marL="9131" marR="9131" marT="91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544634"/>
                  </a:ext>
                </a:extLst>
              </a:tr>
              <a:tr h="2186442">
                <a:tc>
                  <a:txBody>
                    <a:bodyPr/>
                    <a:lstStyle/>
                    <a:p>
                      <a:pPr algn="l" fontAlgn="t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Binding</a:t>
                      </a:r>
                    </a:p>
                  </a:txBody>
                  <a:tcPr marL="9131" marR="9131" marT="913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of data binding - String interpolation, Property, Event &amp; 2-way binding</a:t>
                      </a:r>
                      <a:b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communication using data binding</a:t>
                      </a:r>
                    </a:p>
                  </a:txBody>
                  <a:tcPr marL="9131" marR="9131" marT="91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334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220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" y="542740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8968D-B1AD-2542-8FB2-F64838807E11}"/>
              </a:ext>
            </a:extLst>
          </p:cNvPr>
          <p:cNvSpPr txBox="1"/>
          <p:nvPr/>
        </p:nvSpPr>
        <p:spPr>
          <a:xfrm>
            <a:off x="2890684" y="5751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4907B99-E88E-7F4B-859A-BE2DA03B915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93659166"/>
              </p:ext>
            </p:extLst>
          </p:nvPr>
        </p:nvGraphicFramePr>
        <p:xfrm>
          <a:off x="108438" y="117477"/>
          <a:ext cx="11483794" cy="5309930"/>
        </p:xfrm>
        <a:graphic>
          <a:graphicData uri="http://schemas.openxmlformats.org/drawingml/2006/table">
            <a:tbl>
              <a:tblPr/>
              <a:tblGrid>
                <a:gridCol w="4340030">
                  <a:extLst>
                    <a:ext uri="{9D8B030D-6E8A-4147-A177-3AD203B41FA5}">
                      <a16:colId xmlns:a16="http://schemas.microsoft.com/office/drawing/2014/main" val="2845267736"/>
                    </a:ext>
                  </a:extLst>
                </a:gridCol>
                <a:gridCol w="7143764">
                  <a:extLst>
                    <a:ext uri="{9D8B030D-6E8A-4147-A177-3AD203B41FA5}">
                      <a16:colId xmlns:a16="http://schemas.microsoft.com/office/drawing/2014/main" val="1181572352"/>
                    </a:ext>
                  </a:extLst>
                </a:gridCol>
              </a:tblGrid>
              <a:tr h="1413313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Directives</a:t>
                      </a:r>
                    </a:p>
                  </a:txBody>
                  <a:tcPr marL="7392" marR="7392" marT="73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Using in-built Attribute &amp; Structural directives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Creating custom directives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Renderer, HostListener &amp; HostBinding</a:t>
                      </a:r>
                    </a:p>
                  </a:txBody>
                  <a:tcPr marL="7392" marR="7392" marT="739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30456"/>
                  </a:ext>
                </a:extLst>
              </a:tr>
              <a:tr h="1541095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Pipes</a:t>
                      </a:r>
                    </a:p>
                  </a:txBody>
                  <a:tcPr marL="7392" marR="7392" marT="73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Using in-built pipes, parametrization &amp; chaining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Creating custom pipes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async pipe</a:t>
                      </a:r>
                    </a:p>
                  </a:txBody>
                  <a:tcPr marL="7392" marR="7392" marT="739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52200"/>
                  </a:ext>
                </a:extLst>
              </a:tr>
              <a:tr h="1177761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Services</a:t>
                      </a:r>
                    </a:p>
                  </a:txBody>
                  <a:tcPr marL="7392" marR="7392" marT="73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 for Services, Service instances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communication using services</a:t>
                      </a:r>
                    </a:p>
                  </a:txBody>
                  <a:tcPr marL="7392" marR="7392" marT="739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65787"/>
                  </a:ext>
                </a:extLst>
              </a:tr>
              <a:tr h="1177761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Modules</a:t>
                      </a:r>
                    </a:p>
                  </a:txBody>
                  <a:tcPr marL="7392" marR="7392" marT="739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Angular modules, Feature &amp; Shared modules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Eagerly &amp; Lazy loaded modules</a:t>
                      </a:r>
                    </a:p>
                  </a:txBody>
                  <a:tcPr marL="7392" marR="7392" marT="739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36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448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" y="542740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8968D-B1AD-2542-8FB2-F64838807E11}"/>
              </a:ext>
            </a:extLst>
          </p:cNvPr>
          <p:cNvSpPr txBox="1"/>
          <p:nvPr/>
        </p:nvSpPr>
        <p:spPr>
          <a:xfrm>
            <a:off x="2890684" y="5751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9991A9-2949-CB48-BDA2-13B567E1FEE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25533695"/>
              </p:ext>
            </p:extLst>
          </p:nvPr>
        </p:nvGraphicFramePr>
        <p:xfrm>
          <a:off x="108438" y="132736"/>
          <a:ext cx="11454297" cy="5243878"/>
        </p:xfrm>
        <a:graphic>
          <a:graphicData uri="http://schemas.openxmlformats.org/drawingml/2006/table">
            <a:tbl>
              <a:tblPr/>
              <a:tblGrid>
                <a:gridCol w="4328880">
                  <a:extLst>
                    <a:ext uri="{9D8B030D-6E8A-4147-A177-3AD203B41FA5}">
                      <a16:colId xmlns:a16="http://schemas.microsoft.com/office/drawing/2014/main" val="2099937051"/>
                    </a:ext>
                  </a:extLst>
                </a:gridCol>
                <a:gridCol w="7125417">
                  <a:extLst>
                    <a:ext uri="{9D8B030D-6E8A-4147-A177-3AD203B41FA5}">
                      <a16:colId xmlns:a16="http://schemas.microsoft.com/office/drawing/2014/main" val="1795546381"/>
                    </a:ext>
                  </a:extLst>
                </a:gridCol>
              </a:tblGrid>
              <a:tr h="1677613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Routing &amp; Guards</a:t>
                      </a:r>
                    </a:p>
                  </a:txBody>
                  <a:tcPr marL="6209" marR="6209" marT="62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Routing configuration &amp; navigation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 params, Query params and Fragments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Redirection &amp; Wildcard routes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Guards - canActivate, canDeactivate &amp; Resolve</a:t>
                      </a:r>
                    </a:p>
                  </a:txBody>
                  <a:tcPr marL="6209" marR="6209" marT="620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149088"/>
                  </a:ext>
                </a:extLst>
              </a:tr>
              <a:tr h="1467911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Observables</a:t>
                      </a:r>
                    </a:p>
                  </a:txBody>
                  <a:tcPr marL="6209" marR="6209" marT="62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Creating &amp; Subscribing to Observables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Chaining, Cancellation &amp; Error handling 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Subjects and different types of subjects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RxJS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Operators</a:t>
                      </a:r>
                    </a:p>
                  </a:txBody>
                  <a:tcPr marL="6209" marR="6209" marT="620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44352"/>
                  </a:ext>
                </a:extLst>
              </a:tr>
              <a:tr h="838806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Forms</a:t>
                      </a:r>
                    </a:p>
                  </a:txBody>
                  <a:tcPr marL="6209" marR="6209" marT="62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Template-driven &amp; Reactive forms</a:t>
                      </a:r>
                      <a:b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 validation, Built-in &amp; Custom validators</a:t>
                      </a:r>
                    </a:p>
                  </a:txBody>
                  <a:tcPr marL="6209" marR="6209" marT="620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734770"/>
                  </a:ext>
                </a:extLst>
              </a:tr>
              <a:tr h="1258210"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</a:t>
                      </a:r>
                    </a:p>
                  </a:txBody>
                  <a:tcPr marL="6209" marR="6209" marT="62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 and POST requests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transformation, Error handling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Interceptors for request and response</a:t>
                      </a:r>
                    </a:p>
                  </a:txBody>
                  <a:tcPr marL="6209" marR="6209" marT="620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31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49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1945-656F-6A49-80CC-2859D36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" y="542740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8968D-B1AD-2542-8FB2-F64838807E11}"/>
              </a:ext>
            </a:extLst>
          </p:cNvPr>
          <p:cNvSpPr txBox="1"/>
          <p:nvPr/>
        </p:nvSpPr>
        <p:spPr>
          <a:xfrm>
            <a:off x="2890684" y="5751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4E5A3CD-230C-7341-A3E0-586AFCE64FD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2094138"/>
              </p:ext>
            </p:extLst>
          </p:nvPr>
        </p:nvGraphicFramePr>
        <p:xfrm>
          <a:off x="101439" y="138932"/>
          <a:ext cx="11431799" cy="5389856"/>
        </p:xfrm>
        <a:graphic>
          <a:graphicData uri="http://schemas.openxmlformats.org/drawingml/2006/table">
            <a:tbl>
              <a:tblPr/>
              <a:tblGrid>
                <a:gridCol w="4320379">
                  <a:extLst>
                    <a:ext uri="{9D8B030D-6E8A-4147-A177-3AD203B41FA5}">
                      <a16:colId xmlns:a16="http://schemas.microsoft.com/office/drawing/2014/main" val="1128279122"/>
                    </a:ext>
                  </a:extLst>
                </a:gridCol>
                <a:gridCol w="7111420">
                  <a:extLst>
                    <a:ext uri="{9D8B030D-6E8A-4147-A177-3AD203B41FA5}">
                      <a16:colId xmlns:a16="http://schemas.microsoft.com/office/drawing/2014/main" val="3763929110"/>
                    </a:ext>
                  </a:extLst>
                </a:gridCol>
              </a:tblGrid>
              <a:tr h="1483391">
                <a:tc>
                  <a:txBody>
                    <a:bodyPr/>
                    <a:lstStyle/>
                    <a:p>
                      <a:pPr algn="l" fontAlgn="t"/>
                      <a:r>
                        <a:rPr lang="en-IN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testing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setup, code coverage</a:t>
                      </a:r>
                      <a:b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components &amp; services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034839"/>
                  </a:ext>
                </a:extLst>
              </a:tr>
              <a:tr h="1442311">
                <a:tc>
                  <a:txBody>
                    <a:bodyPr/>
                    <a:lstStyle/>
                    <a:p>
                      <a:pPr algn="l" fontAlgn="t"/>
                      <a:r>
                        <a:rPr lang="en-IN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Tooling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Linting, code formatting, unit testing, git hooks, CI/CD integration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66560"/>
                  </a:ext>
                </a:extLst>
              </a:tr>
              <a:tr h="931493">
                <a:tc>
                  <a:txBody>
                    <a:bodyPr/>
                    <a:lstStyle/>
                    <a:p>
                      <a:pPr algn="l" fontAlgn="t"/>
                      <a:r>
                        <a:rPr lang="en-IN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 Management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 management using </a:t>
                      </a:r>
                      <a:r>
                        <a:rPr lang="en-IN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NgRx</a:t>
                      </a:r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any other library</a:t>
                      </a:r>
                      <a:b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31590"/>
                  </a:ext>
                </a:extLst>
              </a:tr>
              <a:tr h="991589">
                <a:tc>
                  <a:txBody>
                    <a:bodyPr/>
                    <a:lstStyle/>
                    <a:p>
                      <a:pPr algn="l" fontAlgn="t"/>
                      <a:r>
                        <a:rPr lang="en-IN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Server-side rendering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SSR using Angular Universal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4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010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2C44A-084B-C148-AF3B-B425C232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7020983" y="575840"/>
            <a:ext cx="3687528" cy="1275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dirty="0"/>
              <a:t>Kill It</a:t>
            </a:r>
          </a:p>
        </p:txBody>
      </p:sp>
      <p:pic>
        <p:nvPicPr>
          <p:cNvPr id="5" name="Graphic 4" descr="Fencing with solid fill">
            <a:extLst>
              <a:ext uri="{FF2B5EF4-FFF2-40B4-BE49-F238E27FC236}">
                <a16:creationId xmlns:a16="http://schemas.microsoft.com/office/drawing/2014/main" id="{9CE854D4-B380-C64E-85A6-B7F7CDC23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20000">
            <a:off x="8496238" y="2139681"/>
            <a:ext cx="1998833" cy="1998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CEEE37-8B77-7F44-B2BF-FF3B25301219}"/>
              </a:ext>
            </a:extLst>
          </p:cNvPr>
          <p:cNvSpPr txBox="1"/>
          <p:nvPr/>
        </p:nvSpPr>
        <p:spPr>
          <a:xfrm rot="21395209">
            <a:off x="2061902" y="4576462"/>
            <a:ext cx="7347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Subscribe &amp; like</a:t>
            </a:r>
          </a:p>
        </p:txBody>
      </p:sp>
      <p:pic>
        <p:nvPicPr>
          <p:cNvPr id="8" name="Video 7" title="박수치는 침팬지">
            <a:hlinkClick r:id="" action="ppaction://media"/>
            <a:extLst>
              <a:ext uri="{FF2B5EF4-FFF2-40B4-BE49-F238E27FC236}">
                <a16:creationId xmlns:a16="http://schemas.microsoft.com/office/drawing/2014/main" id="{C71401D1-B697-9F4A-B57B-87015B2D81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21428252">
            <a:off x="214886" y="390201"/>
            <a:ext cx="7288022" cy="40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EA5558-6F13-4315-B59F-DAA05A6EB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Freeform 11">
            <a:extLst>
              <a:ext uri="{FF2B5EF4-FFF2-40B4-BE49-F238E27FC236}">
                <a16:creationId xmlns:a16="http://schemas.microsoft.com/office/drawing/2014/main" id="{F11EF67E-A76B-4908-8CBC-824BC0E8D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D14104DC-0846-4DC0-92E6-1EEBE1EE7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C8E240AA-819B-40E3-92F6-95A21067E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ECAE88C9-DE01-4326-8D88-50215123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2" name="5-Point Star 24">
            <a:extLst>
              <a:ext uri="{FF2B5EF4-FFF2-40B4-BE49-F238E27FC236}">
                <a16:creationId xmlns:a16="http://schemas.microsoft.com/office/drawing/2014/main" id="{7E7FD8B2-7738-4D90-8464-083682300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82BED3-AB21-4DAE-B25E-E5CBD0B3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316292" y="334573"/>
            <a:ext cx="10393145" cy="252090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31374ED2-14F7-4006-B56D-6252D4E3E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8841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4C2DE-49DE-674B-A1AE-486513A5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1056392" y="4366680"/>
            <a:ext cx="10178799" cy="1346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</a:rPr>
              <a:t>React content</a:t>
            </a:r>
          </a:p>
        </p:txBody>
      </p:sp>
      <p:pic>
        <p:nvPicPr>
          <p:cNvPr id="7" name="Video 6" title="バスケットボールリングショット">
            <a:hlinkClick r:id="" action="ppaction://media"/>
            <a:extLst>
              <a:ext uri="{FF2B5EF4-FFF2-40B4-BE49-F238E27FC236}">
                <a16:creationId xmlns:a16="http://schemas.microsoft.com/office/drawing/2014/main" id="{AB66AA6C-F292-674D-95D4-8133CAF41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21420000">
            <a:off x="3742875" y="321370"/>
            <a:ext cx="6928176" cy="3897099"/>
          </a:xfrm>
          <a:prstGeom prst="rect">
            <a:avLst/>
          </a:prstGeom>
        </p:spPr>
      </p:pic>
      <p:pic>
        <p:nvPicPr>
          <p:cNvPr id="5" name="Graphic 4" descr="Fireworks with solid fill">
            <a:extLst>
              <a:ext uri="{FF2B5EF4-FFF2-40B4-BE49-F238E27FC236}">
                <a16:creationId xmlns:a16="http://schemas.microsoft.com/office/drawing/2014/main" id="{D0EC19DB-AEC6-FC44-89AA-008D37F852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420000">
            <a:off x="1089451" y="557158"/>
            <a:ext cx="2406798" cy="2406798"/>
          </a:xfrm>
          <a:prstGeom prst="rect">
            <a:avLst/>
          </a:prstGeom>
        </p:spPr>
      </p:pic>
      <p:sp>
        <p:nvSpPr>
          <p:cNvPr id="28" name="5-Point Star 18">
            <a:extLst>
              <a:ext uri="{FF2B5EF4-FFF2-40B4-BE49-F238E27FC236}">
                <a16:creationId xmlns:a16="http://schemas.microsoft.com/office/drawing/2014/main" id="{EF3460EC-E807-43B0-9981-D8149754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634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C2DE-49DE-674B-A1AE-486513A5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6" y="270320"/>
            <a:ext cx="6690848" cy="1151965"/>
          </a:xfrm>
        </p:spPr>
        <p:txBody>
          <a:bodyPr>
            <a:normAutofit/>
          </a:bodyPr>
          <a:lstStyle/>
          <a:p>
            <a:r>
              <a:rPr lang="en-US" sz="6600" dirty="0"/>
              <a:t>Angular content</a:t>
            </a:r>
          </a:p>
        </p:txBody>
      </p:sp>
      <p:pic>
        <p:nvPicPr>
          <p:cNvPr id="4" name="Graphic 3" descr="Fluorescent Light Blub outline">
            <a:extLst>
              <a:ext uri="{FF2B5EF4-FFF2-40B4-BE49-F238E27FC236}">
                <a16:creationId xmlns:a16="http://schemas.microsoft.com/office/drawing/2014/main" id="{B4D4680A-C0E5-6B46-862F-E773F2971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807" y="228600"/>
            <a:ext cx="2207342" cy="2207342"/>
          </a:xfrm>
          <a:prstGeom prst="rect">
            <a:avLst/>
          </a:prstGeom>
        </p:spPr>
      </p:pic>
      <p:pic>
        <p:nvPicPr>
          <p:cNvPr id="6" name="Graphic 5" descr="Excellent outline">
            <a:extLst>
              <a:ext uri="{FF2B5EF4-FFF2-40B4-BE49-F238E27FC236}">
                <a16:creationId xmlns:a16="http://schemas.microsoft.com/office/drawing/2014/main" id="{42D13A46-1D6A-EC49-9041-4B89EE229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2278" y="-111408"/>
            <a:ext cx="914400" cy="914400"/>
          </a:xfrm>
          <a:prstGeom prst="rect">
            <a:avLst/>
          </a:prstGeom>
        </p:spPr>
      </p:pic>
      <p:pic>
        <p:nvPicPr>
          <p:cNvPr id="8" name="Video 7" title="3D アニメーションで朝から夜への時間の経過">
            <a:hlinkClick r:id="" action="ppaction://media"/>
            <a:extLst>
              <a:ext uri="{FF2B5EF4-FFF2-40B4-BE49-F238E27FC236}">
                <a16:creationId xmlns:a16="http://schemas.microsoft.com/office/drawing/2014/main" id="{670E37DC-73BB-A24F-A823-7E514E3F4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74577" y="2210454"/>
            <a:ext cx="5733797" cy="32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1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BD72-0817-2C48-B280-668D5C7F33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0906436">
            <a:off x="-22049" y="-416041"/>
            <a:ext cx="10394707" cy="832082"/>
          </a:xfrm>
        </p:spPr>
        <p:txBody>
          <a:bodyPr/>
          <a:lstStyle/>
          <a:p>
            <a:r>
              <a:rPr lang="en-US" dirty="0"/>
              <a:t>NO NO NOOOO CONFUSION</a:t>
            </a:r>
          </a:p>
        </p:txBody>
      </p:sp>
      <p:pic>
        <p:nvPicPr>
          <p:cNvPr id="5" name="Video 4" title="Angry Birds Cardinal">
            <a:hlinkClick r:id="" action="ppaction://media"/>
            <a:extLst>
              <a:ext uri="{FF2B5EF4-FFF2-40B4-BE49-F238E27FC236}">
                <a16:creationId xmlns:a16="http://schemas.microsoft.com/office/drawing/2014/main" id="{172D8811-4CF0-D54E-9807-2072884779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48099">
            <a:off x="2094294" y="1010264"/>
            <a:ext cx="9247239" cy="48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CA03-7122-9B41-9B26-76E3AB85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CD474-3B1B-404F-BF6C-3463A21A6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 title="Stack Stones In The River">
            <a:hlinkClick r:id="" action="ppaction://media"/>
            <a:extLst>
              <a:ext uri="{FF2B5EF4-FFF2-40B4-BE49-F238E27FC236}">
                <a16:creationId xmlns:a16="http://schemas.microsoft.com/office/drawing/2014/main" id="{D3DD92E4-1DC4-5541-AE36-2D786D641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4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12AE6-74C0-594B-8D46-8B5A2205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604" y="6151997"/>
            <a:ext cx="9415608" cy="7197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dirty="0"/>
              <a:t>HTML &amp; CSS</a:t>
            </a:r>
          </a:p>
        </p:txBody>
      </p:sp>
      <p:sp>
        <p:nvSpPr>
          <p:cNvPr id="23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E5E729-59DB-DA45-BE1B-0AFC08B51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47308"/>
              </p:ext>
            </p:extLst>
          </p:nvPr>
        </p:nvGraphicFramePr>
        <p:xfrm>
          <a:off x="152771" y="96007"/>
          <a:ext cx="11926158" cy="60369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26158">
                  <a:extLst>
                    <a:ext uri="{9D8B030D-6E8A-4147-A177-3AD203B41FA5}">
                      <a16:colId xmlns:a16="http://schemas.microsoft.com/office/drawing/2014/main" val="2495350533"/>
                    </a:ext>
                  </a:extLst>
                </a:gridCol>
              </a:tblGrid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Request lifecycle, DOM and CSSOM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52363"/>
                  </a:ext>
                </a:extLst>
              </a:tr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Sementic HTML and accessibility guidelines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58351"/>
                  </a:ext>
                </a:extLst>
              </a:tr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Forms and Validations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86762"/>
                  </a:ext>
                </a:extLst>
              </a:tr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Media - Responsive Images, Audio and Video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662940"/>
                  </a:ext>
                </a:extLst>
              </a:tr>
              <a:tr h="804264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Browser Side Storage, Workers, and Caching- Local, Session, Cookies, </a:t>
                      </a:r>
                      <a:r>
                        <a:rPr lang="en-IN" sz="2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IndexDb</a:t>
                      </a:r>
                      <a:r>
                        <a:rPr lang="en-IN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IN" sz="2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WebSQL</a:t>
                      </a:r>
                      <a:br>
                        <a:rPr lang="en-IN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Service Workers, Web Workers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174428"/>
                  </a:ext>
                </a:extLst>
              </a:tr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SEO basics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8239"/>
                  </a:ext>
                </a:extLst>
              </a:tr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Rules, Selectors and Property values, Cascading, Inheritance, Specificity, 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08768"/>
                  </a:ext>
                </a:extLst>
              </a:tr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Responsive Design (Mobile and Desktop first), Media Queries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264846"/>
                  </a:ext>
                </a:extLst>
              </a:tr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Layout -  [float, flex, grid], display, </a:t>
                      </a:r>
                      <a:r>
                        <a:rPr lang="en-IN" sz="2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postitioning</a:t>
                      </a:r>
                      <a:endParaRPr lang="en-IN" sz="2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50504"/>
                  </a:ext>
                </a:extLst>
              </a:tr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Animations and transalations- Basics, SVG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437689"/>
                  </a:ext>
                </a:extLst>
              </a:tr>
              <a:tr h="481460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Processors / </a:t>
                      </a:r>
                      <a:r>
                        <a:rPr lang="en-IN" sz="24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Preprocessors</a:t>
                      </a:r>
                      <a:r>
                        <a:rPr lang="en-IN" sz="2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Frameworks, CSS-in-JS</a:t>
                      </a:r>
                    </a:p>
                  </a:txBody>
                  <a:tcPr marL="144045" marR="74903" marT="74903" marB="7490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47914"/>
                  </a:ext>
                </a:extLst>
              </a:tr>
            </a:tbl>
          </a:graphicData>
        </a:graphic>
      </p:graphicFrame>
      <p:pic>
        <p:nvPicPr>
          <p:cNvPr id="8" name="Video 7" title="미어캣">
            <a:hlinkClick r:id="" action="ppaction://media"/>
            <a:extLst>
              <a:ext uri="{FF2B5EF4-FFF2-40B4-BE49-F238E27FC236}">
                <a16:creationId xmlns:a16="http://schemas.microsoft.com/office/drawing/2014/main" id="{566C6EB1-59AB-CF45-B6AF-B9A6C11A5D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0393" y="77003"/>
            <a:ext cx="3918155" cy="22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3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12AE6-74C0-594B-8D46-8B5A2205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691" y="5714872"/>
            <a:ext cx="9415608" cy="7197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dirty="0"/>
              <a:t>OOJS &amp; Functional JS</a:t>
            </a:r>
          </a:p>
        </p:txBody>
      </p:sp>
      <p:sp>
        <p:nvSpPr>
          <p:cNvPr id="23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7DF1DE-5F54-9A43-8E1E-31B08D6DE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98626"/>
              </p:ext>
            </p:extLst>
          </p:nvPr>
        </p:nvGraphicFramePr>
        <p:xfrm>
          <a:off x="76572" y="269875"/>
          <a:ext cx="12026720" cy="5175119"/>
        </p:xfrm>
        <a:graphic>
          <a:graphicData uri="http://schemas.openxmlformats.org/drawingml/2006/table">
            <a:tbl>
              <a:tblPr/>
              <a:tblGrid>
                <a:gridCol w="12026720">
                  <a:extLst>
                    <a:ext uri="{9D8B030D-6E8A-4147-A177-3AD203B41FA5}">
                      <a16:colId xmlns:a16="http://schemas.microsoft.com/office/drawing/2014/main" val="3758801402"/>
                    </a:ext>
                  </a:extLst>
                </a:gridCol>
              </a:tblGrid>
              <a:tr h="1232171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Variables, Scope, Data Types, operators, loops, if statements, error handling  and functions. Execution Context (this). [Call, Apply, Bind]</a:t>
                      </a:r>
                      <a:b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Differentiating factors in ES5 and ES6</a:t>
                      </a:r>
                    </a:p>
                  </a:txBody>
                  <a:tcPr marL="7885" marR="7885" marT="78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779954"/>
                  </a:ext>
                </a:extLst>
              </a:tr>
              <a:tr h="410723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 and Event Handling, DOM manupilation</a:t>
                      </a:r>
                    </a:p>
                  </a:txBody>
                  <a:tcPr marL="7885" marR="7885" marT="78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741071"/>
                  </a:ext>
                </a:extLst>
              </a:tr>
              <a:tr h="410723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 Prototype, Prototypal Inheritance, Closure</a:t>
                      </a:r>
                    </a:p>
                  </a:txBody>
                  <a:tcPr marL="7885" marR="7885" marT="78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936484"/>
                  </a:ext>
                </a:extLst>
              </a:tr>
              <a:tr h="1067883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Async Programming - Event Loop and how it works, Macro and Micro tasks,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Callbacks</a:t>
                      </a: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setTimeOut</a:t>
                      </a: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Promises, chaining promises, [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Promise.all</a:t>
                      </a: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Promise.race</a:t>
                      </a: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], error handling, async / await</a:t>
                      </a:r>
                    </a:p>
                  </a:txBody>
                  <a:tcPr marL="7885" marR="7885" marT="78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25975"/>
                  </a:ext>
                </a:extLst>
              </a:tr>
              <a:tr h="410723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Testing: POV on different type of tests, Different libraries (TL, Jest, Enzyme, Karma, Jasmine), </a:t>
                      </a:r>
                    </a:p>
                  </a:txBody>
                  <a:tcPr marL="7885" marR="7885" marT="78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443369"/>
                  </a:ext>
                </a:extLst>
              </a:tr>
              <a:tr h="1642896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Patterns, Module Systems &amp; Principles - 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Singleton, Factory functions, Module, Prototype, </a:t>
                      </a:r>
                      <a:r>
                        <a:rPr lang="en-IN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PubSub</a:t>
                      </a: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Observable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Common JS, UMD, AMD</a:t>
                      </a:r>
                      <a:b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12-factor app, SOLID, DRY principles</a:t>
                      </a:r>
                    </a:p>
                  </a:txBody>
                  <a:tcPr marL="7885" marR="7885" marT="788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070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14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12AE6-74C0-594B-8D46-8B5A2205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87" y="5921344"/>
            <a:ext cx="9415608" cy="7197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dirty="0"/>
              <a:t>OOJS &amp; Functional JS</a:t>
            </a:r>
          </a:p>
        </p:txBody>
      </p:sp>
      <p:sp>
        <p:nvSpPr>
          <p:cNvPr id="23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302ADA-D2A0-1747-BDB1-0A65A2A06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17889"/>
              </p:ext>
            </p:extLst>
          </p:nvPr>
        </p:nvGraphicFramePr>
        <p:xfrm>
          <a:off x="80279" y="130837"/>
          <a:ext cx="11983901" cy="5768312"/>
        </p:xfrm>
        <a:graphic>
          <a:graphicData uri="http://schemas.openxmlformats.org/drawingml/2006/table">
            <a:tbl>
              <a:tblPr/>
              <a:tblGrid>
                <a:gridCol w="11983901">
                  <a:extLst>
                    <a:ext uri="{9D8B030D-6E8A-4147-A177-3AD203B41FA5}">
                      <a16:colId xmlns:a16="http://schemas.microsoft.com/office/drawing/2014/main" val="1053119545"/>
                    </a:ext>
                  </a:extLst>
                </a:gridCol>
              </a:tblGrid>
              <a:tr h="1335371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PROGRAMMING: Pure Functions / Side Effects / Purifying closures, Point-free style, Composition / Compound functions, Immutability, Map / Reduce / Filter, Higher-order functions, Currying / Composing</a:t>
                      </a:r>
                    </a:p>
                  </a:txBody>
                  <a:tcPr marL="7642" marR="7642" marT="764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23707"/>
                  </a:ext>
                </a:extLst>
              </a:tr>
              <a:tr h="671155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PWA - App Manifest, Caching &amp; Service Workers, Background Sync, Push Notifications, Workbox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42" marR="7642" marT="764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121378"/>
                  </a:ext>
                </a:extLst>
              </a:tr>
              <a:tr h="3328019">
                <a:tc>
                  <a:txBody>
                    <a:bodyPr/>
                    <a:lstStyle/>
                    <a:p>
                      <a:pPr marL="342900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Tooling: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Webpack / Parcel / Rollup - config from-ground setup, Code Splitting, Tree Shaking, </a:t>
                      </a: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Fedration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Loaders and plugins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Transpilation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using tools like Babel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Understands GIT hooks and can use them. 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bundling/minification/production ready assets using Webpack</a:t>
                      </a:r>
                      <a:b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ESLint</a:t>
                      </a:r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Husky and other static code analysis tools </a:t>
                      </a:r>
                    </a:p>
                  </a:txBody>
                  <a:tcPr marL="7642" marR="7642" marT="7642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16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057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{BAF341B2-BE11-774C-854B-7635B03FF40D}tf10001077</Template>
  <TotalTime>1682</TotalTime>
  <Words>1440</Words>
  <Application>Microsoft Macintosh PowerPoint</Application>
  <PresentationFormat>Widescreen</PresentationFormat>
  <Paragraphs>127</Paragraphs>
  <Slides>27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Athelas</vt:lpstr>
      <vt:lpstr>Calibri</vt:lpstr>
      <vt:lpstr>Century Gothic</vt:lpstr>
      <vt:lpstr>Impact</vt:lpstr>
      <vt:lpstr>Main Event</vt:lpstr>
      <vt:lpstr>SilentNikka</vt:lpstr>
      <vt:lpstr>Content : The core</vt:lpstr>
      <vt:lpstr>React content</vt:lpstr>
      <vt:lpstr>Angular content</vt:lpstr>
      <vt:lpstr>PowerPoint Presentation</vt:lpstr>
      <vt:lpstr>PowerPoint Presentation</vt:lpstr>
      <vt:lpstr>HTML &amp; CSS</vt:lpstr>
      <vt:lpstr>OOJS &amp; Functional JS</vt:lpstr>
      <vt:lpstr>OOJS &amp; Functional JS</vt:lpstr>
      <vt:lpstr>Performance</vt:lpstr>
      <vt:lpstr>Security</vt:lpstr>
      <vt:lpstr>Accessibility</vt:lpstr>
      <vt:lpstr>Tooling, bundling, logging etc</vt:lpstr>
      <vt:lpstr>Make you stand at TOP</vt:lpstr>
      <vt:lpstr>  Can you Kill It?</vt:lpstr>
      <vt:lpstr>REACT</vt:lpstr>
      <vt:lpstr>React</vt:lpstr>
      <vt:lpstr>React</vt:lpstr>
      <vt:lpstr>React</vt:lpstr>
      <vt:lpstr>React</vt:lpstr>
      <vt:lpstr>React</vt:lpstr>
      <vt:lpstr>Angular</vt:lpstr>
      <vt:lpstr>Angular</vt:lpstr>
      <vt:lpstr>Angular</vt:lpstr>
      <vt:lpstr>Angular</vt:lpstr>
      <vt:lpstr>Angular</vt:lpstr>
      <vt:lpstr>Kill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SilentNikka</dc:title>
  <dc:creator>Nikhil Kumar</dc:creator>
  <cp:lastModifiedBy>Nikhil Kumar</cp:lastModifiedBy>
  <cp:revision>72</cp:revision>
  <dcterms:created xsi:type="dcterms:W3CDTF">2021-10-02T16:21:07Z</dcterms:created>
  <dcterms:modified xsi:type="dcterms:W3CDTF">2021-10-09T16:42:16Z</dcterms:modified>
</cp:coreProperties>
</file>